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presentation.xml" ContentType="application/vnd.openxmlformats-officedocument.presentationml.presentation.main+xml"/>
  <Override PartName="/ppt/notesSlides/_rels/notesSlide25.xml.rels" ContentType="application/vnd.openxmlformats-package.relationships+xml"/>
  <Override PartName="/ppt/notesSlides/notesSlide25.xml" ContentType="application/vnd.openxmlformats-officedocument.presentationml.notesSlide+xml"/>
  <Override PartName="/ppt/presProps.xml" ContentType="application/vnd.openxmlformats-officedocument.presentationml.presProps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Layouts/slideLayout4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_rels/slideLayout33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57.xml.rels" ContentType="application/vnd.openxmlformats-package.relationships+xml"/>
  <Override PartName="/ppt/slideLayouts/slideLayout2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9.png" ContentType="image/png"/>
  <Override PartName="/ppt/media/image10.png" ContentType="image/png"/>
  <Override PartName="/ppt/media/image13.png" ContentType="image/png"/>
  <Override PartName="/ppt/media/image21.png" ContentType="image/png"/>
  <Override PartName="/ppt/media/image8.png" ContentType="image/png"/>
  <Override PartName="/ppt/media/image12.png" ContentType="image/png"/>
  <Override PartName="/ppt/media/image20.png" ContentType="image/png"/>
  <Override PartName="/ppt/media/image7.png" ContentType="image/png"/>
  <Override PartName="/ppt/media/image11.png" ContentType="image/png"/>
  <Override PartName="/ppt/media/image6.png" ContentType="image/png"/>
  <Override PartName="/ppt/media/image19.png" ContentType="image/png"/>
  <Override PartName="/ppt/media/image1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23.png" ContentType="image/png"/>
  <Override PartName="/ppt/media/image15.png" ContentType="image/png"/>
  <Override PartName="/ppt/media/image22.png" ContentType="image/png"/>
  <Override PartName="/ppt/media/image14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21.xml" ContentType="application/vnd.openxmlformats-officedocument.presentationml.slide+xml"/>
  <Override PartName="/ppt/slides/slide13.xml" ContentType="application/vnd.openxmlformats-officedocument.presentationml.slide+xml"/>
  <Override PartName="/ppt/slides/slide30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31.xml" ContentType="application/vnd.openxmlformats-officedocument.presentationml.slide+xml"/>
  <Override PartName="/ppt/slides/slide23.xml" ContentType="application/vnd.openxmlformats-officedocument.presentationml.slide+xml"/>
  <Override PartName="/ppt/slides/slide15.xml" ContentType="application/vnd.openxmlformats-officedocument.presentationml.slide+xml"/>
  <Override PartName="/ppt/slides/slide32.xml" ContentType="application/vnd.openxmlformats-officedocument.presentationml.slide+xml"/>
  <Override PartName="/ppt/slides/slide24.xml" ContentType="application/vnd.openxmlformats-officedocument.presentationml.slide+xml"/>
  <Override PartName="/ppt/slides/slide16.xml" ContentType="application/vnd.openxmlformats-officedocument.presentationml.slide+xml"/>
  <Override PartName="/ppt/slides/slide33.xml" ContentType="application/vnd.openxmlformats-officedocument.presentationml.slide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22.xml.rels" ContentType="application/vnd.openxmlformats-package.relationships+xml"/>
  <Override PartName="/ppt/slides/_rels/slide14.xml.rels" ContentType="application/vnd.openxmlformats-package.relationships+xml"/>
  <Override PartName="/ppt/slides/_rels/slide31.xml.rels" ContentType="application/vnd.openxmlformats-package.relationships+xml"/>
  <Override PartName="/ppt/slides/_rels/slide4.xml.rels" ContentType="application/vnd.openxmlformats-package.relationships+xml"/>
  <Override PartName="/ppt/slides/_rels/slide24.xml.rels" ContentType="application/vnd.openxmlformats-package.relationships+xml"/>
  <Override PartName="/ppt/slides/_rels/slide12.xml.rels" ContentType="application/vnd.openxmlformats-package.relationships+xml"/>
  <Override PartName="/ppt/slides/_rels/slide20.xml.rels" ContentType="application/vnd.openxmlformats-package.relationships+xml"/>
  <Override PartName="/ppt/slides/_rels/slide23.xml.rels" ContentType="application/vnd.openxmlformats-package.relationships+xml"/>
  <Override PartName="/ppt/slides/_rels/slide32.xml.rels" ContentType="application/vnd.openxmlformats-package.relationships+xml"/>
  <Override PartName="/ppt/slides/_rels/slide15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26.xml.rels" ContentType="application/vnd.openxmlformats-package.relationships+xml"/>
  <Override PartName="/ppt/slides/_rels/slide6.xml.rels" ContentType="application/vnd.openxmlformats-package.relationships+xml"/>
  <Override PartName="/ppt/slides/_rels/slide21.xml.rels" ContentType="application/vnd.openxmlformats-package.relationships+xml"/>
  <Override PartName="/ppt/slides/_rels/slide1.xml.rels" ContentType="application/vnd.openxmlformats-package.relationships+xml"/>
  <Override PartName="/ppt/slides/_rels/slide2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7.xml.rels" ContentType="application/vnd.openxmlformats-package.relationships+xml"/>
  <Override PartName="/ppt/slides/_rels/slide18.xml.rels" ContentType="application/vnd.openxmlformats-package.relationships+xml"/>
  <Override PartName="/ppt/slides/_rels/slide35.xml.rels" ContentType="application/vnd.openxmlformats-package.relationships+xml"/>
  <Override PartName="/ppt/slides/_rels/slide5.xml.rels" ContentType="application/vnd.openxmlformats-package.relationships+xml"/>
  <Override PartName="/ppt/slides/_rels/slide16.xml.rels" ContentType="application/vnd.openxmlformats-package.relationships+xml"/>
  <Override PartName="/ppt/slides/_rels/slide33.xml.rels" ContentType="application/vnd.openxmlformats-package.relationships+xml"/>
  <Override PartName="/ppt/slides/_rels/slide25.xml.rels" ContentType="application/vnd.openxmlformats-package.relationships+xml"/>
  <Override PartName="/ppt/slides/_rels/slide34.xml.rels" ContentType="application/vnd.openxmlformats-package.relationships+xml"/>
  <Override PartName="/ppt/slides/_rels/slide17.xml.rels" ContentType="application/vnd.openxmlformats-package.relationships+xml"/>
  <Override PartName="/ppt/slides/_rels/slide13.xml.rels" ContentType="application/vnd.openxmlformats-package.relationships+xml"/>
  <Override PartName="/ppt/slides/_rels/slide30.xml.rels" ContentType="application/vnd.openxmlformats-package.relationships+xml"/>
  <Override PartName="/ppt/slides/_rels/slide2.xml.rels" ContentType="application/vnd.openxmlformats-package.relationships+xml"/>
  <Override PartName="/ppt/slides/_rels/slide29.xml.rels" ContentType="application/vnd.openxmlformats-package.relationships+xml"/>
  <Override PartName="/ppt/slides/slide25.xml" ContentType="application/vnd.openxmlformats-officedocument.presentationml.slide+xml"/>
  <Override PartName="/ppt/slides/slide17.xml" ContentType="application/vnd.openxmlformats-officedocument.presentationml.slide+xml"/>
  <Override PartName="/ppt/slides/slide34.xml" ContentType="application/vnd.openxmlformats-officedocument.presentationml.slide+xml"/>
  <Override PartName="/ppt/slides/slide18.xml" ContentType="application/vnd.openxmlformats-officedocument.presentationml.slide+xml"/>
  <Override PartName="/ppt/slides/slide3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</p:sldIdLst>
  <p:sldSz cx="10080625" cy="7559675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Click to edit the notes format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1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2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5F008F96-09F3-4413-AF89-778009A8586F}" type="slidenum"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4200" cy="4006080"/>
          </a:xfrm>
          <a:prstGeom prst="rect">
            <a:avLst/>
          </a:prstGeom>
          <a:ln w="0">
            <a:noFill/>
          </a:ln>
        </p:spPr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120" cy="480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CustomShape 3"/>
          <p:cNvSpPr/>
          <p:nvPr/>
        </p:nvSpPr>
        <p:spPr>
          <a:xfrm>
            <a:off x="4278960" y="10157400"/>
            <a:ext cx="3278160" cy="53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4FC9720A-9608-4680-B15E-6B76A971976B}" type="slidenum">
              <a:rPr b="0" lang="en-GB" sz="14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6"/>
          <p:cNvSpPr>
            <a:spLocks noGrp="1"/>
          </p:cNvSpPr>
          <p:nvPr>
            <p:ph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7"/>
          <p:cNvSpPr>
            <a:spLocks noGrp="1"/>
          </p:cNvSpPr>
          <p:nvPr>
            <p:ph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6"/>
          <p:cNvSpPr>
            <a:spLocks noGrp="1"/>
          </p:cNvSpPr>
          <p:nvPr>
            <p:ph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7"/>
          <p:cNvSpPr>
            <a:spLocks noGrp="1"/>
          </p:cNvSpPr>
          <p:nvPr>
            <p:ph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5"/>
          <p:cNvSpPr>
            <a:spLocks noGrp="1"/>
          </p:cNvSpPr>
          <p:nvPr>
            <p:ph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6"/>
          <p:cNvSpPr>
            <a:spLocks noGrp="1"/>
          </p:cNvSpPr>
          <p:nvPr>
            <p:ph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7"/>
          <p:cNvSpPr>
            <a:spLocks noGrp="1"/>
          </p:cNvSpPr>
          <p:nvPr>
            <p:ph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42" descr=""/>
          <p:cNvPicPr/>
          <p:nvPr/>
        </p:nvPicPr>
        <p:blipFill>
          <a:blip r:embed="rId2"/>
          <a:stretch/>
        </p:blipFill>
        <p:spPr>
          <a:xfrm>
            <a:off x="0" y="6108480"/>
            <a:ext cx="10073880" cy="1448280"/>
          </a:xfrm>
          <a:prstGeom prst="rect">
            <a:avLst/>
          </a:prstGeom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42" descr=""/>
          <p:cNvPicPr/>
          <p:nvPr/>
        </p:nvPicPr>
        <p:blipFill>
          <a:blip r:embed="rId2"/>
          <a:stretch/>
        </p:blipFill>
        <p:spPr>
          <a:xfrm>
            <a:off x="0" y="6108480"/>
            <a:ext cx="10073880" cy="1448280"/>
          </a:xfrm>
          <a:prstGeom prst="rect">
            <a:avLst/>
          </a:prstGeom>
          <a:ln w="0">
            <a:noFill/>
          </a:ln>
        </p:spPr>
      </p:pic>
      <p:sp>
        <p:nvSpPr>
          <p:cNvPr id="40" name="CustomShape 1"/>
          <p:cNvSpPr/>
          <p:nvPr/>
        </p:nvSpPr>
        <p:spPr>
          <a:xfrm flipV="1">
            <a:off x="-1080" y="223200"/>
            <a:ext cx="1310400" cy="556200"/>
          </a:xfrm>
          <a:custGeom>
            <a:avLst/>
            <a:gdLst>
              <a:gd name="textAreaLeft" fmla="*/ 0 w 1310400"/>
              <a:gd name="textAreaRight" fmla="*/ 1311120 w 1310400"/>
              <a:gd name="textAreaTop" fmla="*/ 360 h 556200"/>
              <a:gd name="textAreaBottom" fmla="*/ 557280 h 55620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42" descr=""/>
          <p:cNvPicPr/>
          <p:nvPr/>
        </p:nvPicPr>
        <p:blipFill>
          <a:blip r:embed="rId2"/>
          <a:stretch/>
        </p:blipFill>
        <p:spPr>
          <a:xfrm>
            <a:off x="0" y="6108480"/>
            <a:ext cx="10073880" cy="1448280"/>
          </a:xfrm>
          <a:prstGeom prst="rect">
            <a:avLst/>
          </a:prstGeom>
          <a:ln w="0">
            <a:noFill/>
          </a:ln>
        </p:spPr>
      </p:pic>
      <p:sp>
        <p:nvSpPr>
          <p:cNvPr id="80" name="CustomShape 1"/>
          <p:cNvSpPr/>
          <p:nvPr/>
        </p:nvSpPr>
        <p:spPr>
          <a:xfrm flipV="1">
            <a:off x="-1080" y="223200"/>
            <a:ext cx="1310400" cy="556200"/>
          </a:xfrm>
          <a:custGeom>
            <a:avLst/>
            <a:gdLst>
              <a:gd name="textAreaLeft" fmla="*/ 0 w 1310400"/>
              <a:gd name="textAreaRight" fmla="*/ 1311120 w 1310400"/>
              <a:gd name="textAreaTop" fmla="*/ 360 h 556200"/>
              <a:gd name="textAreaBottom" fmla="*/ 557280 h 55620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42" descr=""/>
          <p:cNvPicPr/>
          <p:nvPr/>
        </p:nvPicPr>
        <p:blipFill>
          <a:blip r:embed="rId2"/>
          <a:stretch/>
        </p:blipFill>
        <p:spPr>
          <a:xfrm>
            <a:off x="0" y="6108480"/>
            <a:ext cx="10073880" cy="1448280"/>
          </a:xfrm>
          <a:prstGeom prst="rect">
            <a:avLst/>
          </a:prstGeom>
          <a:ln w="0">
            <a:noFill/>
          </a:ln>
        </p:spPr>
      </p:pic>
      <p:sp>
        <p:nvSpPr>
          <p:cNvPr id="120" name="CustomShape 1"/>
          <p:cNvSpPr/>
          <p:nvPr/>
        </p:nvSpPr>
        <p:spPr>
          <a:xfrm flipV="1">
            <a:off x="-1080" y="223200"/>
            <a:ext cx="1310400" cy="556200"/>
          </a:xfrm>
          <a:custGeom>
            <a:avLst/>
            <a:gdLst>
              <a:gd name="textAreaLeft" fmla="*/ 0 w 1310400"/>
              <a:gd name="textAreaRight" fmla="*/ 1311120 w 1310400"/>
              <a:gd name="textAreaTop" fmla="*/ 360 h 556200"/>
              <a:gd name="textAreaBottom" fmla="*/ 557280 h 55620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2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2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2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2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49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49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49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4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493200" y="451080"/>
            <a:ext cx="9016200" cy="140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Arial"/>
                <a:ea typeface="DejaVu Sans"/>
              </a:rPr>
              <a:t>Age-depth modelling - practical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4" name="" descr=""/>
          <p:cNvPicPr/>
          <p:nvPr/>
        </p:nvPicPr>
        <p:blipFill>
          <a:blip r:embed="rId1"/>
          <a:stretch/>
        </p:blipFill>
        <p:spPr>
          <a:xfrm>
            <a:off x="2127960" y="1833840"/>
            <a:ext cx="5857560" cy="3904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2143800" y="129960"/>
            <a:ext cx="7365600" cy="140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i="1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clam - files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CustomShape 2"/>
          <p:cNvSpPr/>
          <p:nvPr/>
        </p:nvSpPr>
        <p:spPr>
          <a:xfrm>
            <a:off x="712440" y="1686960"/>
            <a:ext cx="8796960" cy="41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Each time, files will be made with the dates, ages for each depth, and also pdfs of the age-depth models.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If allowed, clam will create an umbrella-folder “clam_runs” from the directory where it is working.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i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Clam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 will tell you where it put the files: 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457560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clam()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457560">
              <a:lnSpc>
                <a:spcPct val="100000"/>
              </a:lnSpc>
            </a:pP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457560">
              <a:lnSpc>
                <a:spcPct val="100000"/>
              </a:lnSpc>
            </a:pPr>
            <a:r>
              <a:rPr b="0" lang="en-GB" sz="1800" spc="-1" strike="noStrike">
                <a:solidFill>
                  <a:srgbClr val="7030a0"/>
                </a:solidFill>
                <a:latin typeface="Arial"/>
                <a:ea typeface="DejaVu Sans"/>
              </a:rPr>
              <a:t>The run's files will be put in this folder: /Users/maarten/Desktop/clam_runs/Example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457560"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457560">
              <a:lnSpc>
                <a:spcPct val="100000"/>
              </a:lnSpc>
            </a:pPr>
            <a:r>
              <a:rPr b="0" lang="en-GB" sz="1800" spc="-1" strike="noStrike">
                <a:solidFill>
                  <a:srgbClr val="7030a0"/>
                </a:solidFill>
                <a:latin typeface="Arial"/>
                <a:ea typeface="DejaVu Sans"/>
              </a:rPr>
              <a:t> </a:t>
            </a:r>
            <a:r>
              <a:rPr b="0" lang="en-GB" sz="1800" spc="-1" strike="noStrike">
                <a:solidFill>
                  <a:srgbClr val="7030a0"/>
                </a:solidFill>
                <a:latin typeface="Arial"/>
                <a:ea typeface="DejaVu Sans"/>
              </a:rPr>
              <a:t>Warning, dates spanning beyond the calibration curve will be truncated! 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457560">
              <a:lnSpc>
                <a:spcPct val="100000"/>
              </a:lnSpc>
            </a:pPr>
            <a:r>
              <a:rPr b="0" lang="en-GB" sz="1800" spc="-1" strike="noStrike">
                <a:solidFill>
                  <a:srgbClr val="7030a0"/>
                </a:solidFill>
                <a:latin typeface="Arial"/>
                <a:ea typeface="DejaVu Sans"/>
              </a:rPr>
              <a:t> </a:t>
            </a:r>
            <a:r>
              <a:rPr b="0" lang="en-GB" sz="1800" spc="-1" strike="noStrike">
                <a:solidFill>
                  <a:srgbClr val="7030a0"/>
                </a:solidFill>
                <a:latin typeface="Arial"/>
                <a:ea typeface="DejaVu Sans"/>
              </a:rPr>
              <a:t>Calibrating dates...  Interpolating, sampling.....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457560">
              <a:lnSpc>
                <a:spcPct val="100000"/>
              </a:lnSpc>
            </a:pPr>
            <a:r>
              <a:rPr b="0" lang="en-GB" sz="1800" spc="-1" strike="noStrike">
                <a:solidFill>
                  <a:srgbClr val="7030a0"/>
                </a:solidFill>
                <a:latin typeface="Arial"/>
                <a:ea typeface="DejaVu Sans"/>
              </a:rPr>
              <a:t>  </a:t>
            </a:r>
            <a:r>
              <a:rPr b="0" lang="en-GB" sz="1800" spc="-1" strike="noStrike">
                <a:solidFill>
                  <a:srgbClr val="7030a0"/>
                </a:solidFill>
                <a:latin typeface="Arial"/>
                <a:ea typeface="DejaVu Sans"/>
              </a:rPr>
              <a:t>Example's 95% confidence ranges span from 20 to 503 yr (average 236 yr)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457560">
              <a:lnSpc>
                <a:spcPct val="100000"/>
              </a:lnSpc>
            </a:pPr>
            <a:r>
              <a:rPr b="0" lang="en-GB" sz="1800" spc="-1" strike="noStrike">
                <a:solidFill>
                  <a:srgbClr val="7030a0"/>
                </a:solidFill>
                <a:latin typeface="Arial"/>
                <a:ea typeface="DejaVu Sans"/>
              </a:rPr>
              <a:t>  </a:t>
            </a:r>
            <a:r>
              <a:rPr b="0" lang="en-GB" sz="1800" spc="-1" strike="noStrike">
                <a:solidFill>
                  <a:srgbClr val="7030a0"/>
                </a:solidFill>
                <a:latin typeface="Arial"/>
                <a:ea typeface="DejaVu Sans"/>
              </a:rPr>
              <a:t>Fit (-log, lower is better): 7 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2143800" y="129960"/>
            <a:ext cx="7365600" cy="140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i="1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clam – folders and files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5" name="Picture 6" descr=""/>
          <p:cNvPicPr/>
          <p:nvPr/>
        </p:nvPicPr>
        <p:blipFill>
          <a:blip r:embed="rId1"/>
          <a:stretch/>
        </p:blipFill>
        <p:spPr>
          <a:xfrm>
            <a:off x="0" y="1179360"/>
            <a:ext cx="10078200" cy="5198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2143800" y="129960"/>
            <a:ext cx="7365600" cy="140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i="1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clam - .csv file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7" name="Picture 5" descr=""/>
          <p:cNvPicPr/>
          <p:nvPr/>
        </p:nvPicPr>
        <p:blipFill>
          <a:blip r:embed="rId1"/>
          <a:stretch/>
        </p:blipFill>
        <p:spPr>
          <a:xfrm>
            <a:off x="1096920" y="1313280"/>
            <a:ext cx="7884360" cy="7020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2143800" y="129960"/>
            <a:ext cx="7365600" cy="140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i="1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clam - .csv file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9" name="Picture 2" descr=""/>
          <p:cNvPicPr/>
          <p:nvPr/>
        </p:nvPicPr>
        <p:blipFill>
          <a:blip r:embed="rId1"/>
          <a:stretch/>
        </p:blipFill>
        <p:spPr>
          <a:xfrm>
            <a:off x="1096920" y="1373040"/>
            <a:ext cx="7884360" cy="4810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2143800" y="129960"/>
            <a:ext cx="7365600" cy="140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i="1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clam – ages.txt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1" name="Picture 3" descr=""/>
          <p:cNvPicPr/>
          <p:nvPr/>
        </p:nvPicPr>
        <p:blipFill>
          <a:blip r:embed="rId1"/>
          <a:stretch/>
        </p:blipFill>
        <p:spPr>
          <a:xfrm>
            <a:off x="1096920" y="1095840"/>
            <a:ext cx="7884360" cy="7312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2143800" y="129960"/>
            <a:ext cx="7365600" cy="140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i="1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clam - folders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CustomShape 2"/>
          <p:cNvSpPr/>
          <p:nvPr/>
        </p:nvSpPr>
        <p:spPr>
          <a:xfrm>
            <a:off x="697680" y="1686960"/>
            <a:ext cx="8796960" cy="41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457560" indent="-455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Tell clam where to put folders (e.g., USB stick on E:\):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clam(, coredir=“E:\”)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457560" indent="-455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Clam will then produce a folder called “Example” under E:\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457560" indent="-455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Or query and change </a:t>
            </a:r>
            <a:r>
              <a:rPr b="0" i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R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’s current working directory: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457560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getwd()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457560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setwd(“E:\”)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2143800" y="129960"/>
            <a:ext cx="7365600" cy="140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i="1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clam – your core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CustomShape 2"/>
          <p:cNvSpPr/>
          <p:nvPr/>
        </p:nvSpPr>
        <p:spPr>
          <a:xfrm>
            <a:off x="697680" y="1686960"/>
            <a:ext cx="8796960" cy="41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457560" indent="-455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Add a folder under folder clam_runs or Cores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457560" indent="-455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Place your core’s .csv file in it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457560" indent="-455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Then in R: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457560" indent="-455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1f497d"/>
                </a:solidFill>
                <a:latin typeface="Courier New"/>
                <a:ea typeface="DejaVu Sans"/>
              </a:rPr>
              <a:t>clam(“SomeTephraCore”)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6" name="Picture 2" descr=""/>
          <p:cNvPicPr/>
          <p:nvPr/>
        </p:nvPicPr>
        <p:blipFill>
          <a:blip r:embed="rId1"/>
          <a:stretch/>
        </p:blipFill>
        <p:spPr>
          <a:xfrm>
            <a:off x="-132840" y="3327840"/>
            <a:ext cx="10078200" cy="5043240"/>
          </a:xfrm>
          <a:prstGeom prst="rect">
            <a:avLst/>
          </a:prstGeom>
          <a:ln w="0">
            <a:noFill/>
          </a:ln>
        </p:spPr>
      </p:pic>
      <p:sp>
        <p:nvSpPr>
          <p:cNvPr id="237" name="CustomShape 3"/>
          <p:cNvSpPr/>
          <p:nvPr/>
        </p:nvSpPr>
        <p:spPr>
          <a:xfrm>
            <a:off x="2143800" y="6577920"/>
            <a:ext cx="2322360" cy="77904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ustomShape 1"/>
          <p:cNvSpPr/>
          <p:nvPr/>
        </p:nvSpPr>
        <p:spPr>
          <a:xfrm>
            <a:off x="2143800" y="129960"/>
            <a:ext cx="7365600" cy="140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i="1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Bacon - installing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CustomShape 2"/>
          <p:cNvSpPr/>
          <p:nvPr/>
        </p:nvSpPr>
        <p:spPr>
          <a:xfrm>
            <a:off x="712440" y="1686960"/>
            <a:ext cx="8796960" cy="41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If you haven’t installed </a:t>
            </a:r>
            <a:r>
              <a:rPr b="0" i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Bacon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 yet, type: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457560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install.packages(‘rbacon’)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Note upper/lower case, spaces, quotes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No need to reinstall each time, only after updates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2143800" y="129960"/>
            <a:ext cx="7365600" cy="140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i="1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Bacon - loading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CustomShape 2"/>
          <p:cNvSpPr/>
          <p:nvPr/>
        </p:nvSpPr>
        <p:spPr>
          <a:xfrm>
            <a:off x="712440" y="1686960"/>
            <a:ext cx="8796960" cy="41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Now load the </a:t>
            </a:r>
            <a:r>
              <a:rPr b="0" i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Bacon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 code: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457560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require(rbacon)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or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457560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library(rbacon)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2143800" y="129960"/>
            <a:ext cx="7365600" cy="140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i="1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Bacon - running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CustomShape 2"/>
          <p:cNvSpPr/>
          <p:nvPr/>
        </p:nvSpPr>
        <p:spPr>
          <a:xfrm>
            <a:off x="712440" y="1686960"/>
            <a:ext cx="8796960" cy="41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Now run the example core, using default settings: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457560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Bacon()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457560"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457560">
              <a:lnSpc>
                <a:spcPct val="100000"/>
              </a:lnSpc>
            </a:pPr>
            <a:r>
              <a:rPr b="0" lang="en-GB" sz="1800" spc="-1" strike="noStrike">
                <a:solidFill>
                  <a:srgbClr val="7030a0"/>
                </a:solidFill>
                <a:latin typeface="Arial"/>
                <a:ea typeface="DejaVu Sans"/>
              </a:rPr>
              <a:t>I will create a folder called Bacon_runs, is that OK? (y/n)  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457560"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Type </a:t>
            </a:r>
            <a:r>
              <a:rPr b="0" i="1" lang="en-US" sz="2800" spc="-1" strike="noStrike">
                <a:solidFill>
                  <a:srgbClr val="0070c0"/>
                </a:solidFill>
                <a:latin typeface="Arial"/>
                <a:ea typeface="DejaVu Sans"/>
              </a:rPr>
              <a:t>y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 if you’re okay with that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360">
              <a:lnSpc>
                <a:spcPct val="100000"/>
              </a:lnSpc>
            </a:pPr>
            <a:r>
              <a:rPr b="0" lang="en-GB" sz="1800" spc="-1" strike="noStrike">
                <a:solidFill>
                  <a:srgbClr val="7030a0"/>
                </a:solidFill>
                <a:latin typeface="Arial"/>
                <a:ea typeface="DejaVu Sans"/>
              </a:rPr>
              <a:t>The run's files will be put in this folder: /Users/maarten/Desktop/Bacon_runs/MSB2K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60">
              <a:lnSpc>
                <a:spcPct val="100000"/>
              </a:lnSpc>
            </a:pPr>
            <a:r>
              <a:rPr b="0" lang="en-GB" sz="1800" spc="-1" strike="noStrike">
                <a:solidFill>
                  <a:srgbClr val="7030a0"/>
                </a:solidFill>
                <a:latin typeface="Arial"/>
                <a:ea typeface="DejaVu Sans"/>
              </a:rPr>
              <a:t>  </a:t>
            </a:r>
            <a:r>
              <a:rPr b="0" lang="en-GB" sz="1800" spc="-1" strike="noStrike">
                <a:solidFill>
                  <a:srgbClr val="7030a0"/>
                </a:solidFill>
                <a:latin typeface="Arial"/>
                <a:ea typeface="DejaVu Sans"/>
              </a:rPr>
              <a:t>Run MSB2K with 20 sections? (y/n) 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60"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Type </a:t>
            </a:r>
            <a:r>
              <a:rPr b="0" i="1" lang="en-US" sz="2800" spc="-1" strike="noStrike">
                <a:solidFill>
                  <a:srgbClr val="0070c0"/>
                </a:solidFill>
                <a:latin typeface="Arial"/>
                <a:ea typeface="DejaVu Sans"/>
              </a:rPr>
              <a:t>y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 if you’re okay with that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504000" y="301320"/>
            <a:ext cx="9068760" cy="12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504000" y="1769040"/>
            <a:ext cx="9068760" cy="438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07" name="CustomShape 3"/>
          <p:cNvSpPr/>
          <p:nvPr/>
        </p:nvSpPr>
        <p:spPr>
          <a:xfrm>
            <a:off x="504000" y="301320"/>
            <a:ext cx="9068760" cy="12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Age-depth modelling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CustomShape 4"/>
          <p:cNvSpPr/>
          <p:nvPr/>
        </p:nvSpPr>
        <p:spPr>
          <a:xfrm>
            <a:off x="504000" y="1769040"/>
            <a:ext cx="9068760" cy="438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Classical and Bayesian age-models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Hands-on of </a:t>
            </a:r>
            <a:r>
              <a:rPr b="0" i="1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clam,</a:t>
            </a: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i="1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Bacon</a:t>
            </a: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 and </a:t>
            </a:r>
            <a:r>
              <a:rPr b="0" i="1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Plum</a:t>
            </a: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 in </a:t>
            </a:r>
            <a:r>
              <a:rPr b="0" i="1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R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Your own data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Content Placeholder 4" descr=""/>
          <p:cNvPicPr/>
          <p:nvPr/>
        </p:nvPicPr>
        <p:blipFill>
          <a:blip r:embed="rId1"/>
          <a:stretch/>
        </p:blipFill>
        <p:spPr>
          <a:xfrm>
            <a:off x="1577160" y="986760"/>
            <a:ext cx="5533200" cy="562572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6" descr=""/>
          <p:cNvPicPr/>
          <p:nvPr/>
        </p:nvPicPr>
        <p:blipFill>
          <a:blip r:embed="rId2"/>
          <a:stretch/>
        </p:blipFill>
        <p:spPr>
          <a:xfrm>
            <a:off x="7525440" y="1212840"/>
            <a:ext cx="2505240" cy="2547360"/>
          </a:xfrm>
          <a:prstGeom prst="rect">
            <a:avLst/>
          </a:prstGeom>
          <a:ln w="0">
            <a:noFill/>
          </a:ln>
        </p:spPr>
      </p:pic>
      <p:pic>
        <p:nvPicPr>
          <p:cNvPr id="246" name="Picture 8" descr=""/>
          <p:cNvPicPr/>
          <p:nvPr/>
        </p:nvPicPr>
        <p:blipFill>
          <a:blip r:embed="rId3"/>
          <a:stretch/>
        </p:blipFill>
        <p:spPr>
          <a:xfrm>
            <a:off x="7525440" y="4046400"/>
            <a:ext cx="2505240" cy="2547360"/>
          </a:xfrm>
          <a:prstGeom prst="rect">
            <a:avLst/>
          </a:prstGeom>
          <a:ln w="0">
            <a:noFill/>
          </a:ln>
        </p:spPr>
      </p:pic>
      <p:sp>
        <p:nvSpPr>
          <p:cNvPr id="247" name="CustomShape 1"/>
          <p:cNvSpPr/>
          <p:nvPr/>
        </p:nvSpPr>
        <p:spPr>
          <a:xfrm>
            <a:off x="6994800" y="406080"/>
            <a:ext cx="287244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GB" sz="2800" spc="-1" strike="noStrike">
                <a:solidFill>
                  <a:srgbClr val="ff0000"/>
                </a:solidFill>
                <a:latin typeface="Arial"/>
                <a:ea typeface="DejaVu Sans"/>
              </a:rPr>
              <a:t>20 5-cm sections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1"/>
          <p:cNvSpPr/>
          <p:nvPr/>
        </p:nvSpPr>
        <p:spPr>
          <a:xfrm>
            <a:off x="2143800" y="129960"/>
            <a:ext cx="7365600" cy="140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i="1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Bacon - options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CustomShape 2"/>
          <p:cNvSpPr/>
          <p:nvPr/>
        </p:nvSpPr>
        <p:spPr>
          <a:xfrm>
            <a:off x="712440" y="1686960"/>
            <a:ext cx="8796960" cy="41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A model with fewer, thicker sections: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457560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Bacon(, 30)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(here do NOT accept the suggested alternative section thickness)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Or, impose a hiatus at 23 cm depth: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Bacon( hiatus.depth=23)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Or, there was a thick tephra at 23-20 cm depth: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Bacon( slump=c(23,30))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457560" indent="-455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To see all </a:t>
            </a:r>
            <a:r>
              <a:rPr b="0" i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Bacon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’s options, type: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?Bacon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/>
          <p:cNvSpPr/>
          <p:nvPr/>
        </p:nvSpPr>
        <p:spPr>
          <a:xfrm>
            <a:off x="2143800" y="129960"/>
            <a:ext cx="7365600" cy="140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i="1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Bacon - options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CustomShape 2"/>
          <p:cNvSpPr/>
          <p:nvPr/>
        </p:nvSpPr>
        <p:spPr>
          <a:xfrm>
            <a:off x="712440" y="1686960"/>
            <a:ext cx="8796960" cy="41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A model with an adapted mean for the prior of the accumulation rate: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457560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Bacon(, acc.mean=30)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2143800" y="129960"/>
            <a:ext cx="7365600" cy="140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i="1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Bacon – output file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3" name="Picture 2" descr=""/>
          <p:cNvPicPr/>
          <p:nvPr/>
        </p:nvPicPr>
        <p:blipFill>
          <a:blip r:embed="rId1"/>
          <a:stretch/>
        </p:blipFill>
        <p:spPr>
          <a:xfrm>
            <a:off x="0" y="2639160"/>
            <a:ext cx="10078200" cy="2279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2143800" y="129960"/>
            <a:ext cx="7365600" cy="140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i="1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Bacon - options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CustomShape 2"/>
          <p:cNvSpPr/>
          <p:nvPr/>
        </p:nvSpPr>
        <p:spPr>
          <a:xfrm>
            <a:off x="712440" y="1686960"/>
            <a:ext cx="8796960" cy="41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A different core: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457560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Bacon(“RLGH3”)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6" name="Picture 2" descr=""/>
          <p:cNvPicPr/>
          <p:nvPr/>
        </p:nvPicPr>
        <p:blipFill>
          <a:blip r:embed="rId1"/>
          <a:stretch/>
        </p:blipFill>
        <p:spPr>
          <a:xfrm>
            <a:off x="0" y="2838600"/>
            <a:ext cx="10078200" cy="4622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Picture 4" descr=""/>
          <p:cNvPicPr/>
          <p:nvPr/>
        </p:nvPicPr>
        <p:blipFill>
          <a:blip r:embed="rId1"/>
          <a:stretch/>
        </p:blipFill>
        <p:spPr>
          <a:xfrm>
            <a:off x="-325080" y="301320"/>
            <a:ext cx="5883480" cy="755712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6" descr=""/>
          <p:cNvPicPr/>
          <p:nvPr/>
        </p:nvPicPr>
        <p:blipFill>
          <a:blip r:embed="rId2"/>
          <a:stretch/>
        </p:blipFill>
        <p:spPr>
          <a:xfrm>
            <a:off x="4499280" y="0"/>
            <a:ext cx="6271200" cy="7071480"/>
          </a:xfrm>
          <a:prstGeom prst="rect">
            <a:avLst/>
          </a:prstGeom>
          <a:ln w="0">
            <a:noFill/>
          </a:ln>
        </p:spPr>
      </p:pic>
      <p:sp>
        <p:nvSpPr>
          <p:cNvPr id="259" name="CustomShape 1"/>
          <p:cNvSpPr/>
          <p:nvPr/>
        </p:nvSpPr>
        <p:spPr>
          <a:xfrm>
            <a:off x="5736960" y="698040"/>
            <a:ext cx="3216240" cy="77904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60" name="CustomShape 2"/>
          <p:cNvSpPr/>
          <p:nvPr/>
        </p:nvSpPr>
        <p:spPr>
          <a:xfrm>
            <a:off x="221400" y="2099160"/>
            <a:ext cx="3202200" cy="77904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2143800" y="129960"/>
            <a:ext cx="7365600" cy="140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i="1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Bacon – post-run analysis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CustomShape 2"/>
          <p:cNvSpPr/>
          <p:nvPr/>
        </p:nvSpPr>
        <p:spPr>
          <a:xfrm>
            <a:off x="712440" y="1686960"/>
            <a:ext cx="8796960" cy="41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Reload an existing run: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Bacon(“RLGH3”, run=FALSE)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agedepth()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457560" indent="-455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Plot accumulation rate </a:t>
            </a:r>
            <a:r>
              <a:rPr b="0" i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vs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 depth: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accrate.depth.ghost()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457560" indent="-455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Or against age: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accrate.age.ghost()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3" name="Picture 2" descr=""/>
          <p:cNvPicPr/>
          <p:nvPr/>
        </p:nvPicPr>
        <p:blipFill>
          <a:blip r:embed="rId1"/>
          <a:stretch/>
        </p:blipFill>
        <p:spPr>
          <a:xfrm>
            <a:off x="7108560" y="1613880"/>
            <a:ext cx="2969280" cy="3051360"/>
          </a:xfrm>
          <a:prstGeom prst="rect">
            <a:avLst/>
          </a:prstGeom>
          <a:ln w="0">
            <a:noFill/>
          </a:ln>
        </p:spPr>
      </p:pic>
      <p:pic>
        <p:nvPicPr>
          <p:cNvPr id="264" name="Picture 4" descr=""/>
          <p:cNvPicPr/>
          <p:nvPr/>
        </p:nvPicPr>
        <p:blipFill>
          <a:blip r:embed="rId2"/>
          <a:stretch/>
        </p:blipFill>
        <p:spPr>
          <a:xfrm>
            <a:off x="7108560" y="4667760"/>
            <a:ext cx="2969280" cy="3051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2143800" y="129960"/>
            <a:ext cx="7365600" cy="140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i="1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Bacon – post-run analysis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CustomShape 2"/>
          <p:cNvSpPr/>
          <p:nvPr/>
        </p:nvSpPr>
        <p:spPr>
          <a:xfrm>
            <a:off x="712440" y="1686960"/>
            <a:ext cx="8796960" cy="41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Plot the age estimate of a single depth: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Bacon.hist(20)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457560" indent="-455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Or calculate time between depths: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d100 = Bacon.Age.d(100)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d100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d50 = Bacon.Age.d(50)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d100-d50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plot(d100-d50)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hist(d100-d50)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7" name="Picture 3" descr=""/>
          <p:cNvPicPr/>
          <p:nvPr/>
        </p:nvPicPr>
        <p:blipFill>
          <a:blip r:embed="rId1"/>
          <a:stretch/>
        </p:blipFill>
        <p:spPr>
          <a:xfrm>
            <a:off x="6990840" y="1179720"/>
            <a:ext cx="3244320" cy="3333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2143800" y="129960"/>
            <a:ext cx="7365600" cy="140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i="1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Bacon – post-run analysis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CustomShape 2"/>
          <p:cNvSpPr/>
          <p:nvPr/>
        </p:nvSpPr>
        <p:spPr>
          <a:xfrm>
            <a:off x="712440" y="1686960"/>
            <a:ext cx="8796960" cy="41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Plot a </a:t>
            </a:r>
            <a:r>
              <a:rPr b="0" i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proxy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 against age (fourth proxy in MSB2K_proxies.csv: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Bacon(run=F)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layout(1)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proxy.ghost(4)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0" name="Picture 2" descr=""/>
          <p:cNvPicPr/>
          <p:nvPr/>
        </p:nvPicPr>
        <p:blipFill>
          <a:blip r:embed="rId1"/>
          <a:stretch/>
        </p:blipFill>
        <p:spPr>
          <a:xfrm>
            <a:off x="4441320" y="1928160"/>
            <a:ext cx="5928480" cy="6086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"/>
          <p:cNvSpPr/>
          <p:nvPr/>
        </p:nvSpPr>
        <p:spPr>
          <a:xfrm>
            <a:off x="2143800" y="129960"/>
            <a:ext cx="7365600" cy="140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i="1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Bacon – your own core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CustomShape 2"/>
          <p:cNvSpPr/>
          <p:nvPr/>
        </p:nvSpPr>
        <p:spPr>
          <a:xfrm>
            <a:off x="712440" y="1686960"/>
            <a:ext cx="8796960" cy="41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For your own core, produce a .csv file with 4 or 5 columns (or more, see manual)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Lab ID, age, error, depth, cc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Put it in a new folder under the umbrella folder: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Bacon_runs/SomeTephraCore/SomeTephraCore.csv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And run it: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457560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Bacon(“SomeTephraCore”)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2143800" y="687960"/>
            <a:ext cx="7365600" cy="140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Arial"/>
                <a:ea typeface="DejaVu Sans"/>
              </a:rPr>
              <a:t>clam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778320" y="2351880"/>
            <a:ext cx="8731080" cy="41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228600" indent="-2268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Classical age-depth model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68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Does linear interpolation, linear/polynomial regression, spline, smooth spline, lowess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68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Calibrates dates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68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Samples from dates and draws age-depth curves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1"/>
          <p:cNvSpPr/>
          <p:nvPr/>
        </p:nvSpPr>
        <p:spPr>
          <a:xfrm>
            <a:off x="2143800" y="687960"/>
            <a:ext cx="7365600" cy="140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Arial"/>
                <a:ea typeface="DejaVu Sans"/>
              </a:rPr>
              <a:t>AgesOfEvents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CustomShape 2"/>
          <p:cNvSpPr/>
          <p:nvPr/>
        </p:nvSpPr>
        <p:spPr>
          <a:xfrm>
            <a:off x="2140920" y="2351880"/>
            <a:ext cx="7368480" cy="41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marL="228600" indent="-2268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To find probabilities of events (expressed against depth) against time, using windows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68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AgesOfEvents(100,1)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extBox 1"/>
          <p:cNvSpPr/>
          <p:nvPr/>
        </p:nvSpPr>
        <p:spPr>
          <a:xfrm>
            <a:off x="283680" y="276120"/>
            <a:ext cx="9397080" cy="648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How to run Plum in R: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 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# install the package via R’s CRAN: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800" spc="-1" strike="noStrike">
                <a:solidFill>
                  <a:srgbClr val="0070c0"/>
                </a:solidFill>
                <a:latin typeface="Calibri"/>
                <a:ea typeface="DejaVu Sans"/>
              </a:rPr>
              <a:t>install.packages(‘rplum’)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 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# or a development version via github (updated more frequently, possibly less stable):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install.packages(‘devtools’)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require(devtools)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install_github(‘Maarten14C/rplum’)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 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# then load it and run the default core (accepting all suggestions with ‘y’):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require(rplum)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Plum()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extBox 1_0"/>
          <p:cNvSpPr/>
          <p:nvPr/>
        </p:nvSpPr>
        <p:spPr>
          <a:xfrm>
            <a:off x="73080" y="642960"/>
            <a:ext cx="3242880" cy="630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70c0"/>
                </a:solidFill>
                <a:latin typeface="Courier New"/>
                <a:ea typeface="DejaVu Sans"/>
              </a:rPr>
              <a:t>Plum()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Default core without ra measurements; supported </a:t>
            </a:r>
            <a:r>
              <a:rPr b="0" lang="en-GB" sz="2400" spc="-1" strike="noStrike" baseline="30000">
                <a:solidFill>
                  <a:srgbClr val="000000"/>
                </a:solidFill>
                <a:latin typeface="Calibri"/>
                <a:ea typeface="DejaVu Sans"/>
              </a:rPr>
              <a:t>210</a:t>
            </a: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Pb  estimated from tail </a:t>
            </a:r>
            <a:r>
              <a:rPr b="0" lang="en-GB" sz="2400" spc="-1" strike="noStrike" baseline="30000">
                <a:solidFill>
                  <a:srgbClr val="000000"/>
                </a:solidFill>
                <a:latin typeface="Calibri"/>
                <a:ea typeface="DejaVu Sans"/>
              </a:rPr>
              <a:t>210</a:t>
            </a: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Pb measurements only. 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Blue </a:t>
            </a:r>
            <a:r>
              <a:rPr b="0" lang="en-GB" sz="2400" spc="-1" strike="noStrike" baseline="30000">
                <a:solidFill>
                  <a:srgbClr val="000000"/>
                </a:solidFill>
                <a:latin typeface="Calibri"/>
                <a:ea typeface="DejaVu Sans"/>
              </a:rPr>
              <a:t>210</a:t>
            </a: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Pb: measured in rectangles, modelled in “bluescale”. 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Total </a:t>
            </a:r>
            <a:r>
              <a:rPr b="0" lang="en-GB" sz="2400" spc="-1" strike="noStrike" baseline="33000">
                <a:solidFill>
                  <a:srgbClr val="000000"/>
                </a:solidFill>
                <a:latin typeface="Calibri"/>
                <a:ea typeface="DejaVu Sans"/>
              </a:rPr>
              <a:t>210</a:t>
            </a: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Pb modelled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All parameters involved in producing age-model and modelled </a:t>
            </a:r>
            <a:r>
              <a:rPr b="0" lang="en-GB" sz="2400" spc="-1" strike="noStrike" baseline="33000">
                <a:solidFill>
                  <a:srgbClr val="000000"/>
                </a:solidFill>
                <a:latin typeface="Calibri"/>
                <a:ea typeface="DejaVu Sans"/>
              </a:rPr>
              <a:t>210</a:t>
            </a: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Pb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7" name="Picture 2_1" descr="A picture containing diagram&#10;&#10;Description automatically generated"/>
          <p:cNvPicPr/>
          <p:nvPr/>
        </p:nvPicPr>
        <p:blipFill>
          <a:blip r:embed="rId1"/>
          <a:stretch/>
        </p:blipFill>
        <p:spPr>
          <a:xfrm>
            <a:off x="3480840" y="503640"/>
            <a:ext cx="6393240" cy="6865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Picture 1_0" descr="Chart&#10;&#10;Description automatically generated"/>
          <p:cNvPicPr/>
          <p:nvPr/>
        </p:nvPicPr>
        <p:blipFill>
          <a:blip r:embed="rId1"/>
          <a:stretch/>
        </p:blipFill>
        <p:spPr>
          <a:xfrm>
            <a:off x="4316760" y="270720"/>
            <a:ext cx="5753880" cy="7286760"/>
          </a:xfrm>
          <a:prstGeom prst="rect">
            <a:avLst/>
          </a:prstGeom>
          <a:ln w="0">
            <a:noFill/>
          </a:ln>
        </p:spPr>
      </p:pic>
      <p:sp>
        <p:nvSpPr>
          <p:cNvPr id="279" name="Rectangle 2_1"/>
          <p:cNvSpPr/>
          <p:nvPr/>
        </p:nvSpPr>
        <p:spPr>
          <a:xfrm>
            <a:off x="349200" y="1502280"/>
            <a:ext cx="333144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Calibri"/>
              </a:rPr>
              <a:t>With ra-226 measurements as estimates of supported </a:t>
            </a:r>
            <a:r>
              <a:rPr b="0" lang="en-GB" sz="1800" spc="-1" strike="noStrike" baseline="30000">
                <a:solidFill>
                  <a:srgbClr val="000000"/>
                </a:solidFill>
                <a:latin typeface="Calibri"/>
                <a:ea typeface="Calibri"/>
              </a:rPr>
              <a:t>210</a:t>
            </a: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Calibri"/>
              </a:rPr>
              <a:t>Pb, either assuming that supported </a:t>
            </a:r>
            <a:r>
              <a:rPr b="0" lang="en-GB" sz="1800" spc="-1" strike="noStrike" baseline="30000">
                <a:solidFill>
                  <a:srgbClr val="000000"/>
                </a:solidFill>
                <a:latin typeface="Calibri"/>
                <a:ea typeface="Calibri"/>
              </a:rPr>
              <a:t>210</a:t>
            </a: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Calibri"/>
              </a:rPr>
              <a:t>Pb is constant along the core (ra case 1):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Calibri"/>
              </a:rPr>
              <a:t> 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70c0"/>
                </a:solidFill>
                <a:latin typeface="Courier New"/>
                <a:ea typeface="Calibri"/>
              </a:rPr>
              <a:t>Plum(“LL14”, ra.case=1)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1_1" descr="Chart&#10;&#10;Description automatically generated"/>
          <p:cNvPicPr/>
          <p:nvPr/>
        </p:nvPicPr>
        <p:blipFill>
          <a:blip r:embed="rId1"/>
          <a:stretch/>
        </p:blipFill>
        <p:spPr>
          <a:xfrm>
            <a:off x="4145760" y="422280"/>
            <a:ext cx="5859720" cy="6972480"/>
          </a:xfrm>
          <a:prstGeom prst="rect">
            <a:avLst/>
          </a:prstGeom>
          <a:ln w="0">
            <a:noFill/>
          </a:ln>
        </p:spPr>
      </p:pic>
      <p:sp>
        <p:nvSpPr>
          <p:cNvPr id="281" name="Rectangle 2_0"/>
          <p:cNvSpPr/>
          <p:nvPr/>
        </p:nvSpPr>
        <p:spPr>
          <a:xfrm>
            <a:off x="252000" y="786600"/>
            <a:ext cx="3453480" cy="20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Calibri"/>
              </a:rPr>
              <a:t>Or assuming that supported </a:t>
            </a:r>
            <a:r>
              <a:rPr b="0" lang="en-GB" sz="1800" spc="-1" strike="noStrike" baseline="30000">
                <a:solidFill>
                  <a:srgbClr val="000000"/>
                </a:solidFill>
                <a:latin typeface="Calibri"/>
                <a:ea typeface="Calibri"/>
              </a:rPr>
              <a:t>210</a:t>
            </a: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Calibri"/>
              </a:rPr>
              <a:t>Pb varies along with the ra-226 measurements (ra case 2; runs take longer as more parameters have to be estimated):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Calibri"/>
              </a:rPr>
              <a:t> 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1f4e79"/>
                </a:solidFill>
                <a:latin typeface="Courier New"/>
                <a:ea typeface="Calibri"/>
              </a:rPr>
              <a:t>Plum(“LL14”, ra.case=2)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Rectangle 1"/>
          <p:cNvSpPr/>
          <p:nvPr/>
        </p:nvSpPr>
        <p:spPr>
          <a:xfrm>
            <a:off x="300960" y="929880"/>
            <a:ext cx="3209400" cy="420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Calibri"/>
              </a:rPr>
              <a:t>Plum’s age-depth model based on </a:t>
            </a:r>
            <a:r>
              <a:rPr b="0" i="1" lang="en-GB" sz="1800" spc="-1" strike="noStrike">
                <a:solidFill>
                  <a:srgbClr val="000000"/>
                </a:solidFill>
                <a:latin typeface="Calibri"/>
                <a:ea typeface="Calibri"/>
              </a:rPr>
              <a:t>Bacon </a:t>
            </a: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Calibri"/>
              </a:rPr>
              <a:t>(piece-wise linear accumulation, constrained by prior information on accumulation rate and memory). Easy to include other dates such as radiocarbon or historical dates, by providing a </a:t>
            </a:r>
            <a:r>
              <a:rPr b="0" i="1" lang="en-GB" sz="1800" spc="-1" strike="noStrike">
                <a:solidFill>
                  <a:srgbClr val="000000"/>
                </a:solidFill>
                <a:latin typeface="Calibri"/>
                <a:ea typeface="Calibri"/>
              </a:rPr>
              <a:t>Bacon</a:t>
            </a: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Calibri"/>
              </a:rPr>
              <a:t> file: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Calibri"/>
              </a:rPr>
              <a:t> 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1f4e79"/>
                </a:solidFill>
                <a:latin typeface="Courier New"/>
                <a:ea typeface="Calibri"/>
              </a:rPr>
              <a:t>Plum(“LL14”, ra.case=1, otherdates=”LL14_14C.csv”)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Calibri"/>
              </a:rPr>
              <a:t> 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3" name="Picture 2_0" descr="A picture containing graphical user interface&#10;&#10;Description automatically generated"/>
          <p:cNvPicPr/>
          <p:nvPr/>
        </p:nvPicPr>
        <p:blipFill>
          <a:blip r:embed="rId1"/>
          <a:stretch/>
        </p:blipFill>
        <p:spPr>
          <a:xfrm>
            <a:off x="4023720" y="303480"/>
            <a:ext cx="6054840" cy="7010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2143800" y="129960"/>
            <a:ext cx="7365600" cy="140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i="1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clam - installing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712440" y="1686960"/>
            <a:ext cx="8796960" cy="41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Let’s try this first, to get used to </a:t>
            </a:r>
            <a:r>
              <a:rPr b="0" i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R 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and files 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fast, many types of classical age-models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Open </a:t>
            </a:r>
            <a:r>
              <a:rPr b="0" i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R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 or </a:t>
            </a:r>
            <a:r>
              <a:rPr b="0" i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Rstudio 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(a recent version, e.g. 4.2.2)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If you haven’t installed clam yet, type: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457560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install.packages(‘clam’)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Choose a nearby mirror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Note upper/lower case, spaces, quotes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No need to reinstall each time, only after updates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2143800" y="129960"/>
            <a:ext cx="7365600" cy="140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i="1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clam - loading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CustomShape 2"/>
          <p:cNvSpPr/>
          <p:nvPr/>
        </p:nvSpPr>
        <p:spPr>
          <a:xfrm>
            <a:off x="712440" y="1686960"/>
            <a:ext cx="8796960" cy="41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Now load the clam code: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457560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require(clam)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or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457560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library(clam)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2143800" y="129960"/>
            <a:ext cx="7365600" cy="140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i="1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clam – calibrating dates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CustomShape 2"/>
          <p:cNvSpPr/>
          <p:nvPr/>
        </p:nvSpPr>
        <p:spPr>
          <a:xfrm>
            <a:off x="712440" y="1686960"/>
            <a:ext cx="8796960" cy="41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Now calibrate a date (this uses the </a:t>
            </a:r>
            <a:r>
              <a:rPr b="0" i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rintcal 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package):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457560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calibrate(130, 30)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or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457560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calibrate(130, 30, BCAD=TRUE)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2143800" y="129960"/>
            <a:ext cx="7365600" cy="140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i="1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clam – age-depth models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CustomShape 2"/>
          <p:cNvSpPr/>
          <p:nvPr/>
        </p:nvSpPr>
        <p:spPr>
          <a:xfrm>
            <a:off x="712440" y="1686960"/>
            <a:ext cx="8796960" cy="41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Now run the example core, using default settings: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457560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clam()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457560">
              <a:lnSpc>
                <a:spcPct val="100000"/>
              </a:lnSpc>
            </a:pP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457560">
              <a:lnSpc>
                <a:spcPct val="100000"/>
              </a:lnSpc>
            </a:pPr>
            <a:r>
              <a:rPr b="0" lang="en-GB" sz="2000" spc="-1" strike="noStrike">
                <a:solidFill>
                  <a:srgbClr val="7030a0"/>
                </a:solidFill>
                <a:latin typeface="Arial"/>
                <a:ea typeface="DejaVu Sans"/>
              </a:rPr>
              <a:t>The run's files will be put in this folder: /Users/maarten/Desktop/clam_runs/Example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457560">
              <a:lnSpc>
                <a:spcPct val="100000"/>
              </a:lnSpc>
            </a:pP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457560">
              <a:lnSpc>
                <a:spcPct val="100000"/>
              </a:lnSpc>
            </a:pPr>
            <a:r>
              <a:rPr b="0" lang="en-GB" sz="2000" spc="-1" strike="noStrike">
                <a:solidFill>
                  <a:srgbClr val="7030a0"/>
                </a:solidFill>
                <a:latin typeface="Arial"/>
                <a:ea typeface="DejaVu Sans"/>
              </a:rPr>
              <a:t> </a:t>
            </a:r>
            <a:r>
              <a:rPr b="0" lang="en-GB" sz="2000" spc="-1" strike="noStrike">
                <a:solidFill>
                  <a:srgbClr val="7030a0"/>
                </a:solidFill>
                <a:latin typeface="Arial"/>
                <a:ea typeface="DejaVu Sans"/>
              </a:rPr>
              <a:t>Warning, dates spanning beyond the calibration curve will be truncated! 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457560">
              <a:lnSpc>
                <a:spcPct val="100000"/>
              </a:lnSpc>
            </a:pPr>
            <a:r>
              <a:rPr b="0" lang="en-GB" sz="2000" spc="-1" strike="noStrike">
                <a:solidFill>
                  <a:srgbClr val="7030a0"/>
                </a:solidFill>
                <a:latin typeface="Arial"/>
                <a:ea typeface="DejaVu Sans"/>
              </a:rPr>
              <a:t> </a:t>
            </a:r>
            <a:r>
              <a:rPr b="0" lang="en-GB" sz="2000" spc="-1" strike="noStrike">
                <a:solidFill>
                  <a:srgbClr val="7030a0"/>
                </a:solidFill>
                <a:latin typeface="Arial"/>
                <a:ea typeface="DejaVu Sans"/>
              </a:rPr>
              <a:t>Calibrating dates...  Interpolating, sampling.....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457560">
              <a:lnSpc>
                <a:spcPct val="100000"/>
              </a:lnSpc>
            </a:pPr>
            <a:r>
              <a:rPr b="0" lang="en-GB" sz="2000" spc="-1" strike="noStrike">
                <a:solidFill>
                  <a:srgbClr val="7030a0"/>
                </a:solidFill>
                <a:latin typeface="Arial"/>
                <a:ea typeface="DejaVu Sans"/>
              </a:rPr>
              <a:t>  </a:t>
            </a:r>
            <a:r>
              <a:rPr b="0" lang="en-GB" sz="2000" spc="-1" strike="noStrike">
                <a:solidFill>
                  <a:srgbClr val="7030a0"/>
                </a:solidFill>
                <a:latin typeface="Arial"/>
                <a:ea typeface="DejaVu Sans"/>
              </a:rPr>
              <a:t>Example's 95% confidence ranges span from 20 to 503 yr (average 236 yr)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457560">
              <a:lnSpc>
                <a:spcPct val="100000"/>
              </a:lnSpc>
            </a:pPr>
            <a:r>
              <a:rPr b="0" lang="en-GB" sz="2000" spc="-1" strike="noStrike">
                <a:solidFill>
                  <a:srgbClr val="7030a0"/>
                </a:solidFill>
                <a:latin typeface="Arial"/>
                <a:ea typeface="DejaVu Sans"/>
              </a:rPr>
              <a:t>  </a:t>
            </a:r>
            <a:r>
              <a:rPr b="0" lang="en-GB" sz="2000" spc="-1" strike="noStrike">
                <a:solidFill>
                  <a:srgbClr val="7030a0"/>
                </a:solidFill>
                <a:latin typeface="Arial"/>
                <a:ea typeface="DejaVu Sans"/>
              </a:rPr>
              <a:t>Fit (-log, lower is better): 7 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457560">
              <a:lnSpc>
                <a:spcPct val="90000"/>
              </a:lnSpc>
              <a:spcBef>
                <a:spcPts val="1001"/>
              </a:spcBef>
            </a:pP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457560">
              <a:lnSpc>
                <a:spcPct val="90000"/>
              </a:lnSpc>
              <a:spcBef>
                <a:spcPts val="1001"/>
              </a:spcBef>
            </a:pP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Picture 1" descr=""/>
          <p:cNvPicPr/>
          <p:nvPr/>
        </p:nvPicPr>
        <p:blipFill>
          <a:blip r:embed="rId1"/>
          <a:stretch/>
        </p:blipFill>
        <p:spPr>
          <a:xfrm>
            <a:off x="1553760" y="0"/>
            <a:ext cx="7354080" cy="7557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2143800" y="129960"/>
            <a:ext cx="7365600" cy="140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i="1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clam - options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CustomShape 2"/>
          <p:cNvSpPr/>
          <p:nvPr/>
        </p:nvSpPr>
        <p:spPr>
          <a:xfrm>
            <a:off x="712440" y="1686960"/>
            <a:ext cx="8796960" cy="41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Or, for example, a smooth spline (4):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457560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clam(, 4)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Or, impose a hiatus at 470 cm depth: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clam(, 4, hiatus=470)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and there was a thick tephra at 280-270 cm depth: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clam(, 4, hiatus=470, slump=c(280, 270))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457560" indent="-455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To see all </a:t>
            </a:r>
            <a:r>
              <a:rPr b="0" i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clam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’s options, type: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?clam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4463</TotalTime>
  <Application>LibreOffice/7.5.3.2$Linux_X86_64 LibreOffice_project/50$Build-2</Application>
  <AppVersion>15.0000</AppVersion>
  <Words>1329</Words>
  <Paragraphs>192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2018-06-20T13:34:42Z</dcterms:created>
  <dc:creator>Maarten Blaauw</dc:creator>
  <dc:description/>
  <dc:language>en-GB</dc:language>
  <cp:lastModifiedBy>Maarten Blaauw</cp:lastModifiedBy>
  <dcterms:modified xsi:type="dcterms:W3CDTF">2023-06-27T14:56:53Z</dcterms:modified>
  <cp:revision>100</cp:revision>
  <dc:subject/>
  <dc:title>Beehive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1</vt:i4>
  </property>
  <property fmtid="{D5CDD505-2E9C-101B-9397-08002B2CF9AE}" pid="7" name="PresentationFormat">
    <vt:lpwstr>Custom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36</vt:i4>
  </property>
</Properties>
</file>